
<file path=[Content_Types].xml><?xml version="1.0" encoding="utf-8"?>
<Types xmlns="http://schemas.openxmlformats.org/package/2006/content-types">
  <Default Extension="xml" ContentType="application/xml"/>
  <Default Extension="jpeg" ContentType="image/jpeg"/>
  <Default Extension="png" ContentType="image/png"/>
  <Default Extension="tmp"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10"/>
  </p:notesMasterIdLst>
  <p:sldIdLst>
    <p:sldId id="286" r:id="rId2"/>
    <p:sldId id="293" r:id="rId3"/>
    <p:sldId id="287" r:id="rId4"/>
    <p:sldId id="288" r:id="rId5"/>
    <p:sldId id="289" r:id="rId6"/>
    <p:sldId id="290" r:id="rId7"/>
    <p:sldId id="291" r:id="rId8"/>
    <p:sldId id="29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649"/>
    <a:srgbClr val="E4D9FF"/>
    <a:srgbClr val="FAFAFF"/>
    <a:srgbClr val="2F343E"/>
    <a:srgbClr val="2634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63" autoAdjust="0"/>
    <p:restoredTop sz="75100" autoAdjust="0"/>
  </p:normalViewPr>
  <p:slideViewPr>
    <p:cSldViewPr snapToGrid="0" snapToObjects="1">
      <p:cViewPr varScale="1">
        <p:scale>
          <a:sx n="97" d="100"/>
          <a:sy n="97" d="100"/>
        </p:scale>
        <p:origin x="848" y="184"/>
      </p:cViewPr>
      <p:guideLst/>
    </p:cSldViewPr>
  </p:slideViewPr>
  <p:notesTextViewPr>
    <p:cViewPr>
      <p:scale>
        <a:sx n="1" d="1"/>
        <a:sy n="1" d="1"/>
      </p:scale>
      <p:origin x="0" y="0"/>
    </p:cViewPr>
  </p:notesText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2E260-AD2F-7541-A0B8-0021E2084C79}" type="datetimeFigureOut">
              <a:rPr lang="en-US" smtClean="0"/>
              <a:t>11/5/18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F6A183-1907-0D49-B3FC-59C36C54FB29}" type="slidenum">
              <a:rPr lang="en-US" smtClean="0"/>
              <a:t>‹#›</a:t>
            </a:fld>
            <a:endParaRPr lang="en-US"/>
          </a:p>
        </p:txBody>
      </p:sp>
    </p:spTree>
    <p:extLst>
      <p:ext uri="{BB962C8B-B14F-4D97-AF65-F5344CB8AC3E}">
        <p14:creationId xmlns:p14="http://schemas.microsoft.com/office/powerpoint/2010/main" val="1016776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children guess the year of each photo and how do they know? Explain their thinking (1850 and present day)</a:t>
            </a:r>
          </a:p>
          <a:p>
            <a:endParaRPr lang="en-US" dirty="0"/>
          </a:p>
          <a:p>
            <a:r>
              <a:rPr lang="en-US" dirty="0"/>
              <a:t>What research could they do about the bombed out Church. Linked to local history and WWII.</a:t>
            </a:r>
          </a:p>
          <a:p>
            <a:endParaRPr lang="en-US" dirty="0"/>
          </a:p>
          <a:p>
            <a:pPr fontAlgn="base"/>
            <a:r>
              <a:rPr lang="en-US" sz="1200" b="1" i="1" kern="1200" dirty="0">
                <a:solidFill>
                  <a:schemeClr val="tx1"/>
                </a:solidFill>
                <a:effectLst/>
                <a:latin typeface="+mn-lt"/>
                <a:ea typeface="+mn-ea"/>
                <a:cs typeface="+mn-cs"/>
              </a:rPr>
              <a:t>‘The Liverpool Blitz was the heavy and sustained bombing of the city of Liverpool</a:t>
            </a:r>
          </a:p>
          <a:p>
            <a:pPr fontAlgn="base"/>
            <a:r>
              <a:rPr lang="en-US" sz="1200" b="1" i="1" kern="1200" dirty="0">
                <a:solidFill>
                  <a:schemeClr val="tx1"/>
                </a:solidFill>
                <a:effectLst/>
                <a:latin typeface="+mn-lt"/>
                <a:ea typeface="+mn-ea"/>
                <a:cs typeface="+mn-cs"/>
              </a:rPr>
              <a:t>and its surrounding area with </a:t>
            </a:r>
            <a:r>
              <a:rPr lang="en-US" sz="1200" b="1" i="1" kern="1200" dirty="0" err="1">
                <a:solidFill>
                  <a:schemeClr val="tx1"/>
                </a:solidFill>
                <a:effectLst/>
                <a:latin typeface="+mn-lt"/>
                <a:ea typeface="+mn-ea"/>
                <a:cs typeface="+mn-cs"/>
              </a:rPr>
              <a:t>Bootle</a:t>
            </a:r>
            <a:r>
              <a:rPr lang="en-US" sz="1200" b="1" i="1" kern="1200" dirty="0">
                <a:solidFill>
                  <a:schemeClr val="tx1"/>
                </a:solidFill>
                <a:effectLst/>
                <a:latin typeface="+mn-lt"/>
                <a:ea typeface="+mn-ea"/>
                <a:cs typeface="+mn-cs"/>
              </a:rPr>
              <a:t> and </a:t>
            </a:r>
            <a:r>
              <a:rPr lang="en-US" sz="1200" b="1" i="1" kern="1200" dirty="0" err="1">
                <a:solidFill>
                  <a:schemeClr val="tx1"/>
                </a:solidFill>
                <a:effectLst/>
                <a:latin typeface="+mn-lt"/>
                <a:ea typeface="+mn-ea"/>
                <a:cs typeface="+mn-cs"/>
              </a:rPr>
              <a:t>Wirral</a:t>
            </a:r>
            <a:r>
              <a:rPr lang="en-US" sz="1200" b="1" i="1" kern="1200" dirty="0">
                <a:solidFill>
                  <a:schemeClr val="tx1"/>
                </a:solidFill>
                <a:effectLst/>
                <a:latin typeface="+mn-lt"/>
                <a:ea typeface="+mn-ea"/>
                <a:cs typeface="+mn-cs"/>
              </a:rPr>
              <a:t>  the most heavily bombed areas of the country outside of London, due to their importance in the British war effort. St Luke's was hit by an incendiary device just after midnight on Tuesday May 6th 1941 and the resulting fire was described by the Liverpool Echo as "magnificent".</a:t>
            </a:r>
          </a:p>
          <a:p>
            <a:pPr fontAlgn="base"/>
            <a:r>
              <a:rPr lang="en-US" sz="1200" b="0" i="0" kern="1200" dirty="0">
                <a:solidFill>
                  <a:schemeClr val="tx1"/>
                </a:solidFill>
                <a:effectLst/>
                <a:latin typeface="+mn-lt"/>
                <a:ea typeface="+mn-ea"/>
                <a:cs typeface="+mn-cs"/>
              </a:rPr>
              <a:t> </a:t>
            </a:r>
          </a:p>
          <a:p>
            <a:pPr fontAlgn="base"/>
            <a:r>
              <a:rPr lang="en-US" sz="1200" b="1" i="1" kern="1200" dirty="0">
                <a:solidFill>
                  <a:schemeClr val="tx1"/>
                </a:solidFill>
                <a:effectLst/>
                <a:latin typeface="+mn-lt"/>
                <a:ea typeface="+mn-ea"/>
                <a:cs typeface="+mn-cs"/>
              </a:rPr>
              <a:t>Photographs of the clock from the aftermath show the hands at 03.36 meaning that this would have been when the fire reached the upper stories of the tower.  Although the bell frame remained intact, 3 of the bells were badly cracked and broken whilst the further 5 bells fell to the floor of the tower.</a:t>
            </a:r>
          </a:p>
          <a:p>
            <a:pPr fontAlgn="base"/>
            <a:endParaRPr lang="en-US" sz="1200" b="1" i="1" kern="1200" dirty="0">
              <a:solidFill>
                <a:schemeClr val="tx1"/>
              </a:solidFill>
              <a:effectLst/>
              <a:latin typeface="+mn-lt"/>
              <a:ea typeface="+mn-ea"/>
              <a:cs typeface="+mn-cs"/>
            </a:endParaRPr>
          </a:p>
          <a:p>
            <a:pPr fontAlgn="base"/>
            <a:r>
              <a:rPr lang="en-US" sz="1200" b="1" i="1" kern="1200" dirty="0">
                <a:solidFill>
                  <a:schemeClr val="tx1"/>
                </a:solidFill>
                <a:effectLst/>
                <a:latin typeface="+mn-lt"/>
                <a:ea typeface="+mn-ea"/>
                <a:cs typeface="+mn-cs"/>
              </a:rPr>
              <a:t>Only the burned-out shell remains.</a:t>
            </a:r>
          </a:p>
          <a:p>
            <a:pPr fontAlgn="base"/>
            <a:r>
              <a:rPr lang="en-US" sz="1200" b="1" i="1" kern="1200" dirty="0">
                <a:solidFill>
                  <a:schemeClr val="tx1"/>
                </a:solidFill>
                <a:effectLst/>
                <a:latin typeface="+mn-lt"/>
                <a:ea typeface="+mn-ea"/>
                <a:cs typeface="+mn-cs"/>
              </a:rPr>
              <a:t>Very few of the historic properties could be saved, but among those which were brought out of the reach of the flames were the lectern, two memorial chairs, a memorial desk and most of the altar cloths.</a:t>
            </a:r>
          </a:p>
          <a:p>
            <a:pPr fontAlgn="base"/>
            <a:r>
              <a:rPr lang="en-US" sz="1200" b="0" i="0" kern="1200" dirty="0">
                <a:solidFill>
                  <a:schemeClr val="tx1"/>
                </a:solidFill>
                <a:effectLst/>
                <a:latin typeface="+mn-lt"/>
                <a:ea typeface="+mn-ea"/>
                <a:cs typeface="+mn-cs"/>
              </a:rPr>
              <a:t> </a:t>
            </a:r>
          </a:p>
          <a:p>
            <a:pPr fontAlgn="base"/>
            <a:r>
              <a:rPr lang="en-US" sz="1200" b="1" i="1" kern="1200" dirty="0">
                <a:solidFill>
                  <a:schemeClr val="tx1"/>
                </a:solidFill>
                <a:effectLst/>
                <a:latin typeface="+mn-lt"/>
                <a:ea typeface="+mn-ea"/>
                <a:cs typeface="+mn-cs"/>
              </a:rPr>
              <a:t>The bells of St Luke's crashed to the ground soon after the fire obtained a fierce hold.</a:t>
            </a:r>
          </a:p>
          <a:p>
            <a:pPr fontAlgn="base"/>
            <a:r>
              <a:rPr lang="en-US" sz="1200" b="0" i="0" kern="1200" dirty="0">
                <a:solidFill>
                  <a:schemeClr val="tx1"/>
                </a:solidFill>
                <a:effectLst/>
                <a:latin typeface="+mn-lt"/>
                <a:ea typeface="+mn-ea"/>
                <a:cs typeface="+mn-cs"/>
              </a:rPr>
              <a:t> </a:t>
            </a:r>
          </a:p>
          <a:p>
            <a:pPr fontAlgn="base"/>
            <a:r>
              <a:rPr lang="en-US" sz="1200" b="1" i="1" kern="1200" dirty="0">
                <a:solidFill>
                  <a:schemeClr val="tx1"/>
                </a:solidFill>
                <a:effectLst/>
                <a:latin typeface="+mn-lt"/>
                <a:ea typeface="+mn-ea"/>
                <a:cs typeface="+mn-cs"/>
              </a:rPr>
              <a:t>Everyone of the stained glass windows, installed scores of years ago, was destroyed.’ http://www.stlukeliverpool.co.uk/the-destruction/4551084932</a:t>
            </a:r>
          </a:p>
          <a:p>
            <a:pPr fontAlgn="base"/>
            <a:endParaRPr lang="en-US" sz="1200" b="1" i="1" kern="1200" dirty="0">
              <a:solidFill>
                <a:schemeClr val="tx1"/>
              </a:solidFill>
              <a:effectLst/>
              <a:latin typeface="+mn-lt"/>
              <a:ea typeface="+mn-ea"/>
              <a:cs typeface="+mn-cs"/>
            </a:endParaRPr>
          </a:p>
          <a:p>
            <a:endParaRPr lang="en-US" dirty="0"/>
          </a:p>
          <a:p>
            <a:endParaRPr lang="en-US" dirty="0"/>
          </a:p>
          <a:p>
            <a:r>
              <a:rPr lang="en-US" dirty="0"/>
              <a:t>Children need to understand that History is not clear cut/ black and white rather shades of grey. There are no right answers, but rather different versions of the truth. </a:t>
            </a:r>
          </a:p>
        </p:txBody>
      </p:sp>
      <p:sp>
        <p:nvSpPr>
          <p:cNvPr id="4" name="Slide Number Placeholder 3"/>
          <p:cNvSpPr>
            <a:spLocks noGrp="1"/>
          </p:cNvSpPr>
          <p:nvPr>
            <p:ph type="sldNum" sz="quarter" idx="5"/>
          </p:nvPr>
        </p:nvSpPr>
        <p:spPr/>
        <p:txBody>
          <a:bodyPr/>
          <a:lstStyle/>
          <a:p>
            <a:fld id="{75F6A183-1907-0D49-B3FC-59C36C54FB29}" type="slidenum">
              <a:rPr lang="en-US" smtClean="0"/>
              <a:t>1</a:t>
            </a:fld>
            <a:endParaRPr lang="en-US"/>
          </a:p>
        </p:txBody>
      </p:sp>
    </p:spTree>
    <p:extLst>
      <p:ext uri="{BB962C8B-B14F-4D97-AF65-F5344CB8AC3E}">
        <p14:creationId xmlns:p14="http://schemas.microsoft.com/office/powerpoint/2010/main" val="1947153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For more than 400 years Liverpool castle stood as a strong town fortress and witnessed some significant local historical events. Although no traces of the original structure remain, the site of Liverpool Castle is immortalised in Castle Street within the city environs.</a:t>
            </a:r>
          </a:p>
          <a:p>
            <a:r>
              <a:rPr lang="en-GB" sz="1200" b="0" i="0" u="none" strike="noStrike" kern="1200" dirty="0">
                <a:solidFill>
                  <a:schemeClr val="tx1"/>
                </a:solidFill>
                <a:effectLst/>
                <a:latin typeface="+mn-lt"/>
                <a:ea typeface="+mn-ea"/>
                <a:cs typeface="+mn-cs"/>
              </a:rPr>
              <a:t>The early history of the castle is somewhat uncertain but it seems probable that it was erected by William de Ferrers sometime in the period 1232-1247. Little is known about this early structure but an inspection of 1347 revealed the castle was comprised of four towers, was surrounded by a dry moat, and included a chapel, bakehouse, brewhouse, herb garden, dovecot and orchard. An inquisition taken in the first year of Edward III (1326-27) found Robert de Holland in possession of the castle and borough of Liverpool, a holding collectively valued at ₤30.10.0.</a:t>
            </a:r>
          </a:p>
          <a:p>
            <a:r>
              <a:rPr lang="en-GB" sz="1200" b="0" i="0" u="none" strike="noStrike" kern="1200" dirty="0">
                <a:solidFill>
                  <a:schemeClr val="tx1"/>
                </a:solidFill>
                <a:effectLst/>
                <a:latin typeface="+mn-lt"/>
                <a:ea typeface="+mn-ea"/>
                <a:cs typeface="+mn-cs"/>
              </a:rPr>
              <a:t/>
            </a:r>
            <a:br>
              <a:rPr lang="en-GB" sz="1200" b="0" i="0" u="none" strike="noStrike" kern="1200" dirty="0">
                <a:solidFill>
                  <a:schemeClr val="tx1"/>
                </a:solidFill>
                <a:effectLst/>
                <a:latin typeface="+mn-lt"/>
                <a:ea typeface="+mn-ea"/>
                <a:cs typeface="+mn-cs"/>
              </a:rPr>
            </a:b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
            </a:r>
            <a:br>
              <a:rPr lang="en-GB" sz="1200" b="0" i="0" u="none" strike="noStrike" kern="1200" dirty="0">
                <a:solidFill>
                  <a:schemeClr val="tx1"/>
                </a:solidFill>
                <a:effectLst/>
                <a:latin typeface="+mn-lt"/>
                <a:ea typeface="+mn-ea"/>
                <a:cs typeface="+mn-cs"/>
              </a:rPr>
            </a:b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
            </a:r>
            <a:br>
              <a:rPr lang="en-GB" sz="1200" b="0" i="0" u="none" strike="noStrike" kern="1200" dirty="0">
                <a:solidFill>
                  <a:schemeClr val="tx1"/>
                </a:solidFill>
                <a:effectLst/>
                <a:latin typeface="+mn-lt"/>
                <a:ea typeface="+mn-ea"/>
                <a:cs typeface="+mn-cs"/>
              </a:rPr>
            </a:b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
            </a:r>
            <a:br>
              <a:rPr lang="en-GB" sz="1200" b="0" i="0" u="none" strike="noStrike" kern="1200" dirty="0">
                <a:solidFill>
                  <a:schemeClr val="tx1"/>
                </a:solidFill>
                <a:effectLst/>
                <a:latin typeface="+mn-lt"/>
                <a:ea typeface="+mn-ea"/>
                <a:cs typeface="+mn-cs"/>
              </a:rPr>
            </a:b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
            </a:r>
            <a:br>
              <a:rPr lang="en-GB" sz="1200" b="0" i="0" u="none" strike="noStrike" kern="1200" dirty="0">
                <a:solidFill>
                  <a:schemeClr val="tx1"/>
                </a:solidFill>
                <a:effectLst/>
                <a:latin typeface="+mn-lt"/>
                <a:ea typeface="+mn-ea"/>
                <a:cs typeface="+mn-cs"/>
              </a:rPr>
            </a:b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
            </a:r>
            <a:br>
              <a:rPr lang="en-GB" sz="1200" b="0" i="0" u="none" strike="noStrike" kern="1200" dirty="0">
                <a:solidFill>
                  <a:schemeClr val="tx1"/>
                </a:solidFill>
                <a:effectLst/>
                <a:latin typeface="+mn-lt"/>
                <a:ea typeface="+mn-ea"/>
                <a:cs typeface="+mn-cs"/>
              </a:rPr>
            </a:br>
            <a:r>
              <a:rPr lang="en-GB" sz="1200" b="0" i="0" u="none" strike="noStrike" kern="1200" dirty="0">
                <a:solidFill>
                  <a:schemeClr val="tx1"/>
                </a:solidFill>
                <a:effectLst/>
                <a:latin typeface="+mn-lt"/>
                <a:ea typeface="+mn-ea"/>
                <a:cs typeface="+mn-cs"/>
              </a:rPr>
              <a:t>Over the period 1446-1472 ownership was claimed by Sir Richard Molyneux, who held title as constable of the castle, passing in due course to his son. By 1476 it was clear that the structure required repair and a schedule drawn up for this purpose recommended that the hall and chapel chamber should be covered with shingle, a new chamber to the west was to be covered with stone or mortar, and walls adjoining two of the castle towers were to be covered with turf. Reference is also made to the Gate House and Prison Tower. By 1559 the castle had again slipped into a poor state of repair, and expenditure of ₤150 was suggested in order that the building might be turned into a facility for storage of court rolls.</a:t>
            </a:r>
            <a:br>
              <a:rPr lang="en-GB" sz="1200" b="0" i="0" u="none" strike="noStrike" kern="1200" dirty="0">
                <a:solidFill>
                  <a:schemeClr val="tx1"/>
                </a:solidFill>
                <a:effectLst/>
                <a:latin typeface="+mn-lt"/>
                <a:ea typeface="+mn-ea"/>
                <a:cs typeface="+mn-cs"/>
              </a:rPr>
            </a:b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Finally in 1715 an Act was passed to demolish the castle and build a church in its place. Construction of St George's church begun on the site of the old castle and was consecrated in 1734. By 1825 the church had been pulled down and a new one built in its place. </a:t>
            </a:r>
          </a:p>
          <a:p>
            <a:endParaRPr lang="en-GB" dirty="0"/>
          </a:p>
        </p:txBody>
      </p:sp>
      <p:sp>
        <p:nvSpPr>
          <p:cNvPr id="4" name="Slide Number Placeholder 3"/>
          <p:cNvSpPr>
            <a:spLocks noGrp="1"/>
          </p:cNvSpPr>
          <p:nvPr>
            <p:ph type="sldNum" sz="quarter" idx="5"/>
          </p:nvPr>
        </p:nvSpPr>
        <p:spPr/>
        <p:txBody>
          <a:bodyPr/>
          <a:lstStyle/>
          <a:p>
            <a:fld id="{75F6A183-1907-0D49-B3FC-59C36C54FB29}" type="slidenum">
              <a:rPr lang="en-US" smtClean="0"/>
              <a:t>2</a:t>
            </a:fld>
            <a:endParaRPr lang="en-US"/>
          </a:p>
        </p:txBody>
      </p:sp>
    </p:spTree>
    <p:extLst>
      <p:ext uri="{BB962C8B-B14F-4D97-AF65-F5344CB8AC3E}">
        <p14:creationId xmlns:p14="http://schemas.microsoft.com/office/powerpoint/2010/main" val="804714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you see? What is happening? How do you know?</a:t>
            </a:r>
          </a:p>
          <a:p>
            <a:endParaRPr lang="en-US" dirty="0"/>
          </a:p>
          <a:p>
            <a:r>
              <a:rPr lang="en-US" dirty="0"/>
              <a:t>KS1 Encourage use of language : yesterday, past, long ago, now, a long time ago, then</a:t>
            </a:r>
          </a:p>
          <a:p>
            <a:endParaRPr lang="en-US" dirty="0"/>
          </a:p>
          <a:p>
            <a:r>
              <a:rPr lang="en-US" dirty="0"/>
              <a:t>KS2 Encourage use of language :  decades, pre/post, </a:t>
            </a:r>
          </a:p>
          <a:p>
            <a:endParaRPr lang="en-US" dirty="0"/>
          </a:p>
          <a:p>
            <a:r>
              <a:rPr lang="en-US" dirty="0"/>
              <a:t>Links with changes within living memory (KS1)</a:t>
            </a:r>
          </a:p>
          <a:p>
            <a:r>
              <a:rPr lang="en-US" dirty="0"/>
              <a:t>Changes over time – toilets ! (KS2)</a:t>
            </a:r>
          </a:p>
          <a:p>
            <a:r>
              <a:rPr lang="en-US" dirty="0"/>
              <a:t>Local history</a:t>
            </a:r>
          </a:p>
          <a:p>
            <a:endParaRPr lang="en-US" dirty="0"/>
          </a:p>
        </p:txBody>
      </p:sp>
      <p:sp>
        <p:nvSpPr>
          <p:cNvPr id="4" name="Slide Number Placeholder 3"/>
          <p:cNvSpPr>
            <a:spLocks noGrp="1"/>
          </p:cNvSpPr>
          <p:nvPr>
            <p:ph type="sldNum" sz="quarter" idx="5"/>
          </p:nvPr>
        </p:nvSpPr>
        <p:spPr/>
        <p:txBody>
          <a:bodyPr/>
          <a:lstStyle/>
          <a:p>
            <a:fld id="{75F6A183-1907-0D49-B3FC-59C36C54FB29}" type="slidenum">
              <a:rPr lang="en-US" smtClean="0"/>
              <a:t>3</a:t>
            </a:fld>
            <a:endParaRPr lang="en-US"/>
          </a:p>
        </p:txBody>
      </p:sp>
    </p:spTree>
    <p:extLst>
      <p:ext uri="{BB962C8B-B14F-4D97-AF65-F5344CB8AC3E}">
        <p14:creationId xmlns:p14="http://schemas.microsoft.com/office/powerpoint/2010/main" val="300736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UKS2 Only (not appropriate for younger children)</a:t>
            </a:r>
          </a:p>
          <a:p>
            <a:r>
              <a:rPr lang="en-GB" u="sng" dirty="0"/>
              <a:t>Reasoning </a:t>
            </a:r>
          </a:p>
          <a:p>
            <a:r>
              <a:rPr lang="en-GB" dirty="0"/>
              <a:t>This must be…. because….</a:t>
            </a:r>
          </a:p>
          <a:p>
            <a:r>
              <a:rPr lang="en-GB" dirty="0"/>
              <a:t>I think that…. because….</a:t>
            </a:r>
          </a:p>
          <a:p>
            <a:endParaRPr lang="en-GB" dirty="0"/>
          </a:p>
          <a:p>
            <a:r>
              <a:rPr lang="en-GB" dirty="0"/>
              <a:t>What are cartouches? </a:t>
            </a:r>
            <a:r>
              <a:rPr lang="en-GB" dirty="0" err="1"/>
              <a:t>trufs</a:t>
            </a:r>
            <a:r>
              <a:rPr lang="en-GB" dirty="0"/>
              <a:t> hoops? </a:t>
            </a:r>
            <a:r>
              <a:rPr lang="en-GB" dirty="0" err="1"/>
              <a:t>Brafs</a:t>
            </a:r>
            <a:r>
              <a:rPr lang="en-GB" dirty="0"/>
              <a:t> mortar? What would they be used for?- investigate</a:t>
            </a:r>
          </a:p>
          <a:p>
            <a:endParaRPr lang="en-GB" dirty="0"/>
          </a:p>
          <a:p>
            <a:r>
              <a:rPr lang="en-GB" dirty="0"/>
              <a:t>Links with local history - slavery</a:t>
            </a:r>
          </a:p>
        </p:txBody>
      </p:sp>
      <p:sp>
        <p:nvSpPr>
          <p:cNvPr id="4" name="Slide Number Placeholder 3"/>
          <p:cNvSpPr>
            <a:spLocks noGrp="1"/>
          </p:cNvSpPr>
          <p:nvPr>
            <p:ph type="sldNum" sz="quarter" idx="5"/>
          </p:nvPr>
        </p:nvSpPr>
        <p:spPr/>
        <p:txBody>
          <a:bodyPr/>
          <a:lstStyle/>
          <a:p>
            <a:fld id="{75F6A183-1907-0D49-B3FC-59C36C54FB29}" type="slidenum">
              <a:rPr lang="en-US" smtClean="0"/>
              <a:t>4</a:t>
            </a:fld>
            <a:endParaRPr lang="en-US"/>
          </a:p>
        </p:txBody>
      </p:sp>
    </p:spTree>
    <p:extLst>
      <p:ext uri="{BB962C8B-B14F-4D97-AF65-F5344CB8AC3E}">
        <p14:creationId xmlns:p14="http://schemas.microsoft.com/office/powerpoint/2010/main" val="3645425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is it? How do you know? </a:t>
            </a:r>
          </a:p>
          <a:p>
            <a:endParaRPr lang="en-GB" dirty="0"/>
          </a:p>
          <a:p>
            <a:r>
              <a:rPr lang="en-GB" dirty="0"/>
              <a:t>How has this changed over time?</a:t>
            </a:r>
          </a:p>
          <a:p>
            <a:endParaRPr lang="en-GB" dirty="0"/>
          </a:p>
          <a:p>
            <a:r>
              <a:rPr lang="en-GB" dirty="0"/>
              <a:t>What is the same? What is different? </a:t>
            </a:r>
          </a:p>
        </p:txBody>
      </p:sp>
      <p:sp>
        <p:nvSpPr>
          <p:cNvPr id="4" name="Slide Number Placeholder 3"/>
          <p:cNvSpPr>
            <a:spLocks noGrp="1"/>
          </p:cNvSpPr>
          <p:nvPr>
            <p:ph type="sldNum" sz="quarter" idx="5"/>
          </p:nvPr>
        </p:nvSpPr>
        <p:spPr/>
        <p:txBody>
          <a:bodyPr/>
          <a:lstStyle/>
          <a:p>
            <a:fld id="{75F6A183-1907-0D49-B3FC-59C36C54FB29}" type="slidenum">
              <a:rPr lang="en-US" smtClean="0"/>
              <a:t>5</a:t>
            </a:fld>
            <a:endParaRPr lang="en-US"/>
          </a:p>
        </p:txBody>
      </p:sp>
    </p:spTree>
    <p:extLst>
      <p:ext uri="{BB962C8B-B14F-4D97-AF65-F5344CB8AC3E}">
        <p14:creationId xmlns:p14="http://schemas.microsoft.com/office/powerpoint/2010/main" val="301999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one Grace?- What does that mean? Investigate…</a:t>
            </a:r>
          </a:p>
          <a:p>
            <a:endParaRPr lang="en-GB" dirty="0"/>
          </a:p>
          <a:p>
            <a:r>
              <a:rPr lang="en-GB" dirty="0"/>
              <a:t>Who do you think would’ve taken this picture? Why?</a:t>
            </a:r>
          </a:p>
          <a:p>
            <a:endParaRPr lang="en-GB" dirty="0"/>
          </a:p>
          <a:p>
            <a:r>
              <a:rPr lang="en-GB" dirty="0"/>
              <a:t>Where was the picture taken?</a:t>
            </a:r>
          </a:p>
        </p:txBody>
      </p:sp>
      <p:sp>
        <p:nvSpPr>
          <p:cNvPr id="4" name="Slide Number Placeholder 3"/>
          <p:cNvSpPr>
            <a:spLocks noGrp="1"/>
          </p:cNvSpPr>
          <p:nvPr>
            <p:ph type="sldNum" sz="quarter" idx="5"/>
          </p:nvPr>
        </p:nvSpPr>
        <p:spPr/>
        <p:txBody>
          <a:bodyPr/>
          <a:lstStyle/>
          <a:p>
            <a:fld id="{75F6A183-1907-0D49-B3FC-59C36C54FB29}" type="slidenum">
              <a:rPr lang="en-US" smtClean="0"/>
              <a:t>6</a:t>
            </a:fld>
            <a:endParaRPr lang="en-US"/>
          </a:p>
        </p:txBody>
      </p:sp>
    </p:spTree>
    <p:extLst>
      <p:ext uri="{BB962C8B-B14F-4D97-AF65-F5344CB8AC3E}">
        <p14:creationId xmlns:p14="http://schemas.microsoft.com/office/powerpoint/2010/main" val="493750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do you think might have painted this? How accurate do you think that it is? Why?</a:t>
            </a:r>
          </a:p>
          <a:p>
            <a:endParaRPr lang="en-GB" dirty="0"/>
          </a:p>
          <a:p>
            <a:r>
              <a:rPr lang="en-GB" dirty="0"/>
              <a:t>What period in history is it from? Why do you think this?</a:t>
            </a:r>
          </a:p>
        </p:txBody>
      </p:sp>
      <p:sp>
        <p:nvSpPr>
          <p:cNvPr id="4" name="Slide Number Placeholder 3"/>
          <p:cNvSpPr>
            <a:spLocks noGrp="1"/>
          </p:cNvSpPr>
          <p:nvPr>
            <p:ph type="sldNum" sz="quarter" idx="5"/>
          </p:nvPr>
        </p:nvSpPr>
        <p:spPr/>
        <p:txBody>
          <a:bodyPr/>
          <a:lstStyle/>
          <a:p>
            <a:fld id="{75F6A183-1907-0D49-B3FC-59C36C54FB29}" type="slidenum">
              <a:rPr lang="en-US" smtClean="0"/>
              <a:t>7</a:t>
            </a:fld>
            <a:endParaRPr lang="en-US"/>
          </a:p>
        </p:txBody>
      </p:sp>
    </p:spTree>
    <p:extLst>
      <p:ext uri="{BB962C8B-B14F-4D97-AF65-F5344CB8AC3E}">
        <p14:creationId xmlns:p14="http://schemas.microsoft.com/office/powerpoint/2010/main" val="3469823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is this? Why?  (Reveal the answer behind the grey box)</a:t>
            </a:r>
          </a:p>
          <a:p>
            <a:endParaRPr lang="en-GB" dirty="0"/>
          </a:p>
          <a:p>
            <a:r>
              <a:rPr lang="en-GB" dirty="0"/>
              <a:t>Why is the picture entitled ‘</a:t>
            </a:r>
            <a:r>
              <a:rPr lang="en-GB" i="1" u="sng" dirty="0"/>
              <a:t>Ancient</a:t>
            </a:r>
            <a:r>
              <a:rPr lang="en-GB" dirty="0"/>
              <a:t> Liverpool’?</a:t>
            </a:r>
          </a:p>
          <a:p>
            <a:endParaRPr lang="en-GB" dirty="0"/>
          </a:p>
          <a:p>
            <a:r>
              <a:rPr lang="en-GB" dirty="0"/>
              <a:t>What could ‘Roscoe’ be? Why do you think that?</a:t>
            </a:r>
          </a:p>
        </p:txBody>
      </p:sp>
      <p:sp>
        <p:nvSpPr>
          <p:cNvPr id="4" name="Slide Number Placeholder 3"/>
          <p:cNvSpPr>
            <a:spLocks noGrp="1"/>
          </p:cNvSpPr>
          <p:nvPr>
            <p:ph type="sldNum" sz="quarter" idx="5"/>
          </p:nvPr>
        </p:nvSpPr>
        <p:spPr/>
        <p:txBody>
          <a:bodyPr/>
          <a:lstStyle/>
          <a:p>
            <a:fld id="{75F6A183-1907-0D49-B3FC-59C36C54FB29}" type="slidenum">
              <a:rPr lang="en-US" smtClean="0"/>
              <a:t>8</a:t>
            </a:fld>
            <a:endParaRPr lang="en-US"/>
          </a:p>
        </p:txBody>
      </p:sp>
    </p:spTree>
    <p:extLst>
      <p:ext uri="{BB962C8B-B14F-4D97-AF65-F5344CB8AC3E}">
        <p14:creationId xmlns:p14="http://schemas.microsoft.com/office/powerpoint/2010/main" val="2153627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F29D09-55F9-5E41-B1A1-F34EE26960FD}"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01837-3DF0-EB44-BFD7-0B46624623C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F29D09-55F9-5E41-B1A1-F34EE26960FD}"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01837-3DF0-EB44-BFD7-0B46624623C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F29D09-55F9-5E41-B1A1-F34EE26960FD}"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01837-3DF0-EB44-BFD7-0B46624623C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F29D09-55F9-5E41-B1A1-F34EE26960FD}"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01837-3DF0-EB44-BFD7-0B46624623C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F29D09-55F9-5E41-B1A1-F34EE26960FD}" type="datetimeFigureOut">
              <a:rPr lang="en-US" smtClean="0"/>
              <a:t>11/5/18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01837-3DF0-EB44-BFD7-0B46624623C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F29D09-55F9-5E41-B1A1-F34EE26960FD}" type="datetimeFigureOut">
              <a:rPr lang="en-US" smtClean="0"/>
              <a:t>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01837-3DF0-EB44-BFD7-0B46624623C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F29D09-55F9-5E41-B1A1-F34EE26960FD}" type="datetimeFigureOut">
              <a:rPr lang="en-US" smtClean="0"/>
              <a:t>11/5/18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101837-3DF0-EB44-BFD7-0B46624623C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F29D09-55F9-5E41-B1A1-F34EE26960FD}" type="datetimeFigureOut">
              <a:rPr lang="en-US" smtClean="0"/>
              <a:t>11/5/18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101837-3DF0-EB44-BFD7-0B46624623C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29D09-55F9-5E41-B1A1-F34EE26960FD}" type="datetimeFigureOut">
              <a:rPr lang="en-US" smtClean="0"/>
              <a:t>11/5/18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101837-3DF0-EB44-BFD7-0B46624623C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F29D09-55F9-5E41-B1A1-F34EE26960FD}" type="datetimeFigureOut">
              <a:rPr lang="en-US" smtClean="0"/>
              <a:t>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01837-3DF0-EB44-BFD7-0B46624623C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F29D09-55F9-5E41-B1A1-F34EE26960FD}" type="datetimeFigureOut">
              <a:rPr lang="en-US" smtClean="0"/>
              <a:t>11/5/18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01837-3DF0-EB44-BFD7-0B46624623C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91500" y="6356350"/>
            <a:ext cx="18923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29D09-55F9-5E41-B1A1-F34EE26960FD}" type="datetimeFigureOut">
              <a:rPr lang="en-US" smtClean="0"/>
              <a:t>11/5/18</a:t>
            </a:fld>
            <a:endParaRPr lang="en-US"/>
          </a:p>
        </p:txBody>
      </p:sp>
      <p:sp>
        <p:nvSpPr>
          <p:cNvPr id="5" name="Footer Placeholder 4"/>
          <p:cNvSpPr>
            <a:spLocks noGrp="1"/>
          </p:cNvSpPr>
          <p:nvPr>
            <p:ph type="ftr" sz="quarter" idx="3"/>
          </p:nvPr>
        </p:nvSpPr>
        <p:spPr>
          <a:xfrm>
            <a:off x="38862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4300" y="6356350"/>
            <a:ext cx="10795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01837-3DF0-EB44-BFD7-0B46624623CB}" type="slidenum">
              <a:rPr lang="en-US" smtClean="0"/>
              <a:t>‹#›</a:t>
            </a:fld>
            <a:endParaRPr lang="en-US"/>
          </a:p>
        </p:txBody>
      </p:sp>
      <p:pic>
        <p:nvPicPr>
          <p:cNvPr id="7" name="Picture 6"/>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838200" y="5937776"/>
            <a:ext cx="2725471" cy="715436"/>
          </a:xfrm>
          <a:prstGeom prst="rect">
            <a:avLst/>
          </a:prstGeom>
        </p:spPr>
      </p:pic>
    </p:spTree>
    <p:extLst>
      <p:ext uri="{BB962C8B-B14F-4D97-AF65-F5344CB8AC3E}">
        <p14:creationId xmlns:p14="http://schemas.microsoft.com/office/powerpoint/2010/main" val="46165075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tmp"/><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10CB760A-D2D4-4AFF-931D-8D550A8D3EB2}"/>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dirty="0">
                <a:solidFill>
                  <a:srgbClr val="FFFFFF"/>
                </a:solidFill>
                <a:latin typeface="+mj-lt"/>
                <a:ea typeface="+mj-ea"/>
                <a:cs typeface="+mj-cs"/>
              </a:rPr>
              <a:t>What’s the same? What’s different?</a:t>
            </a:r>
          </a:p>
        </p:txBody>
      </p:sp>
      <p:pic>
        <p:nvPicPr>
          <p:cNvPr id="3" name="Picture 2" descr="A vintage photo of a horse drawn carriage on a city street&#10;&#10;Description generated with very high confidence">
            <a:extLst>
              <a:ext uri="{FF2B5EF4-FFF2-40B4-BE49-F238E27FC236}">
                <a16:creationId xmlns:a16="http://schemas.microsoft.com/office/drawing/2014/main" xmlns="" id="{1DF286C3-8751-4AE4-B337-9BC67F43C37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18553" y="307731"/>
            <a:ext cx="3658891" cy="3997637"/>
          </a:xfrm>
          <a:prstGeom prst="rect">
            <a:avLst/>
          </a:prstGeom>
        </p:spPr>
      </p:pic>
      <p:pic>
        <p:nvPicPr>
          <p:cNvPr id="1026" name="Picture 2" descr="http://www.theguideliverpool.com/wp-content/uploads/2016/11/Bold-Street-Liverpool.jpg">
            <a:extLst>
              <a:ext uri="{FF2B5EF4-FFF2-40B4-BE49-F238E27FC236}">
                <a16:creationId xmlns:a16="http://schemas.microsoft.com/office/drawing/2014/main" xmlns="" id="{8A1CFE95-685F-42E8-8180-14566C0A35E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16043" y="485637"/>
            <a:ext cx="5455917" cy="3641824"/>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612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F4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tone castle next to a building&#10;&#10;Description generated with very high confidence">
            <a:extLst>
              <a:ext uri="{FF2B5EF4-FFF2-40B4-BE49-F238E27FC236}">
                <a16:creationId xmlns:a16="http://schemas.microsoft.com/office/drawing/2014/main" xmlns="" id="{9C101D26-54DC-4279-8E08-DE0E4C62BB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7204" y="643467"/>
            <a:ext cx="7737592" cy="5571066"/>
          </a:xfrm>
          <a:prstGeom prst="rect">
            <a:avLst/>
          </a:prstGeom>
        </p:spPr>
      </p:pic>
    </p:spTree>
    <p:extLst>
      <p:ext uri="{BB962C8B-B14F-4D97-AF65-F5344CB8AC3E}">
        <p14:creationId xmlns:p14="http://schemas.microsoft.com/office/powerpoint/2010/main" val="382035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xmlns=""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person, indoor&#10;&#10;Description generated with very high confidence">
            <a:extLst>
              <a:ext uri="{FF2B5EF4-FFF2-40B4-BE49-F238E27FC236}">
                <a16:creationId xmlns:a16="http://schemas.microsoft.com/office/drawing/2014/main" xmlns="" id="{8A0B6F4D-CB8B-4BF1-8E6E-23D421326C4C}"/>
              </a:ext>
            </a:extLst>
          </p:cNvPr>
          <p:cNvPicPr>
            <a:picLocks noChangeAspect="1"/>
          </p:cNvPicPr>
          <p:nvPr/>
        </p:nvPicPr>
        <p:blipFill>
          <a:blip r:embed="rId4"/>
          <a:stretch>
            <a:fillRect/>
          </a:stretch>
        </p:blipFill>
        <p:spPr>
          <a:xfrm>
            <a:off x="3438463" y="731520"/>
            <a:ext cx="5173522" cy="5562926"/>
          </a:xfrm>
          <a:prstGeom prst="rect">
            <a:avLst/>
          </a:prstGeom>
        </p:spPr>
      </p:pic>
    </p:spTree>
    <p:extLst>
      <p:ext uri="{BB962C8B-B14F-4D97-AF65-F5344CB8AC3E}">
        <p14:creationId xmlns:p14="http://schemas.microsoft.com/office/powerpoint/2010/main" val="732008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text on a white background&#10;&#10;Description generated with very high confidence">
            <a:extLst>
              <a:ext uri="{FF2B5EF4-FFF2-40B4-BE49-F238E27FC236}">
                <a16:creationId xmlns:a16="http://schemas.microsoft.com/office/drawing/2014/main" xmlns="" id="{85089808-AADD-4F31-8B54-CB8EFC5899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0538" y="643467"/>
            <a:ext cx="8670923" cy="5571066"/>
          </a:xfrm>
          <a:prstGeom prst="rect">
            <a:avLst/>
          </a:prstGeom>
        </p:spPr>
      </p:pic>
    </p:spTree>
    <p:extLst>
      <p:ext uri="{BB962C8B-B14F-4D97-AF65-F5344CB8AC3E}">
        <p14:creationId xmlns:p14="http://schemas.microsoft.com/office/powerpoint/2010/main" val="4198021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3" name="Picture 2" descr="A small boat in a body of water&#10;&#10;Description generated with very high confidence">
            <a:extLst>
              <a:ext uri="{FF2B5EF4-FFF2-40B4-BE49-F238E27FC236}">
                <a16:creationId xmlns:a16="http://schemas.microsoft.com/office/drawing/2014/main" xmlns="" id="{77807D1E-0CE6-4D36-BBC5-915708B3F6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285" y="1260227"/>
            <a:ext cx="5387853" cy="3442401"/>
          </a:xfrm>
          <a:prstGeom prst="rect">
            <a:avLst/>
          </a:prstGeom>
        </p:spPr>
      </p:pic>
      <p:pic>
        <p:nvPicPr>
          <p:cNvPr id="5" name="Picture 4" descr="A large body of water with a city in the background&#10;&#10;Description generated with very high confidence">
            <a:extLst>
              <a:ext uri="{FF2B5EF4-FFF2-40B4-BE49-F238E27FC236}">
                <a16:creationId xmlns:a16="http://schemas.microsoft.com/office/drawing/2014/main" xmlns="" id="{DBF7A2B2-18E9-494E-9446-B02EA605C3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5065" y="1260227"/>
            <a:ext cx="5776822" cy="3433522"/>
          </a:xfrm>
          <a:prstGeom prst="rect">
            <a:avLst/>
          </a:prstGeom>
        </p:spPr>
      </p:pic>
      <p:sp>
        <p:nvSpPr>
          <p:cNvPr id="13" name="TextBox 12">
            <a:extLst>
              <a:ext uri="{FF2B5EF4-FFF2-40B4-BE49-F238E27FC236}">
                <a16:creationId xmlns:a16="http://schemas.microsoft.com/office/drawing/2014/main" xmlns="" id="{B5CD9208-1BD1-4790-9CA8-89DCB95E9329}"/>
              </a:ext>
            </a:extLst>
          </p:cNvPr>
          <p:cNvSpPr txBox="1"/>
          <p:nvPr/>
        </p:nvSpPr>
        <p:spPr>
          <a:xfrm>
            <a:off x="217715" y="436363"/>
            <a:ext cx="4593771" cy="584775"/>
          </a:xfrm>
          <a:prstGeom prst="rect">
            <a:avLst/>
          </a:prstGeom>
          <a:noFill/>
        </p:spPr>
        <p:txBody>
          <a:bodyPr wrap="square" rtlCol="0">
            <a:spAutoFit/>
          </a:bodyPr>
          <a:lstStyle/>
          <a:p>
            <a:r>
              <a:rPr lang="en-GB" sz="3200" dirty="0"/>
              <a:t>This is different because…</a:t>
            </a:r>
          </a:p>
        </p:txBody>
      </p:sp>
      <p:sp>
        <p:nvSpPr>
          <p:cNvPr id="14" name="TextBox 13">
            <a:extLst>
              <a:ext uri="{FF2B5EF4-FFF2-40B4-BE49-F238E27FC236}">
                <a16:creationId xmlns:a16="http://schemas.microsoft.com/office/drawing/2014/main" xmlns="" id="{BA0B9CC3-9244-475C-981E-412472EDC5BC}"/>
              </a:ext>
            </a:extLst>
          </p:cNvPr>
          <p:cNvSpPr txBox="1"/>
          <p:nvPr/>
        </p:nvSpPr>
        <p:spPr>
          <a:xfrm>
            <a:off x="6821808" y="5168686"/>
            <a:ext cx="4666250" cy="584775"/>
          </a:xfrm>
          <a:prstGeom prst="rect">
            <a:avLst/>
          </a:prstGeom>
          <a:noFill/>
        </p:spPr>
        <p:txBody>
          <a:bodyPr wrap="square" rtlCol="0">
            <a:spAutoFit/>
          </a:bodyPr>
          <a:lstStyle/>
          <a:p>
            <a:r>
              <a:rPr lang="en-GB" sz="3200" dirty="0"/>
              <a:t>That is the same because…</a:t>
            </a:r>
          </a:p>
        </p:txBody>
      </p:sp>
    </p:spTree>
    <p:extLst>
      <p:ext uri="{BB962C8B-B14F-4D97-AF65-F5344CB8AC3E}">
        <p14:creationId xmlns:p14="http://schemas.microsoft.com/office/powerpoint/2010/main" val="3885259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lack and white photo of a large body of water&#10;&#10;Description generated with very high confidence">
            <a:extLst>
              <a:ext uri="{FF2B5EF4-FFF2-40B4-BE49-F238E27FC236}">
                <a16:creationId xmlns:a16="http://schemas.microsoft.com/office/drawing/2014/main" xmlns="" id="{337EB637-C186-45E6-AC5C-CD8E032808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1980" cy="6857999"/>
          </a:xfrm>
          <a:prstGeom prst="rect">
            <a:avLst/>
          </a:prstGeom>
        </p:spPr>
      </p:pic>
      <p:sp>
        <p:nvSpPr>
          <p:cNvPr id="20" name="Rectangle 19">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9388EBE5-0C05-47AD-B1BB-78F29727A7E9}"/>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a:solidFill>
                  <a:schemeClr val="tx1">
                    <a:lumMod val="85000"/>
                    <a:lumOff val="15000"/>
                  </a:schemeClr>
                </a:solidFill>
                <a:latin typeface="+mj-lt"/>
                <a:ea typeface="+mj-ea"/>
                <a:cs typeface="+mj-cs"/>
              </a:rPr>
              <a:t>Just one Grace?</a:t>
            </a:r>
          </a:p>
        </p:txBody>
      </p:sp>
      <p:cxnSp>
        <p:nvCxnSpPr>
          <p:cNvPr id="22" name="Straight Connector 21">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502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4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FA80A621-8774-4488-9963-19C8DA6995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53885" y="643467"/>
            <a:ext cx="7684229" cy="5571066"/>
          </a:xfrm>
          <a:prstGeom prst="rect">
            <a:avLst/>
          </a:prstGeom>
        </p:spPr>
      </p:pic>
    </p:spTree>
    <p:extLst>
      <p:ext uri="{BB962C8B-B14F-4D97-AF65-F5344CB8AC3E}">
        <p14:creationId xmlns:p14="http://schemas.microsoft.com/office/powerpoint/2010/main" val="3923069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vintage photo of a person&#10;&#10;Description generated with high confidence">
            <a:extLst>
              <a:ext uri="{FF2B5EF4-FFF2-40B4-BE49-F238E27FC236}">
                <a16:creationId xmlns:a16="http://schemas.microsoft.com/office/drawing/2014/main" xmlns="" id="{73A3C76A-ECBF-4EF0-9D68-8808F14125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0564" y="643467"/>
            <a:ext cx="8570871" cy="5571066"/>
          </a:xfrm>
          <a:prstGeom prst="rect">
            <a:avLst/>
          </a:prstGeom>
        </p:spPr>
      </p:pic>
      <p:sp>
        <p:nvSpPr>
          <p:cNvPr id="4" name="Rectangle 3">
            <a:extLst>
              <a:ext uri="{FF2B5EF4-FFF2-40B4-BE49-F238E27FC236}">
                <a16:creationId xmlns:a16="http://schemas.microsoft.com/office/drawing/2014/main" xmlns="" id="{5208F4E3-B97D-41BA-B737-BF84B8213BD3}"/>
              </a:ext>
            </a:extLst>
          </p:cNvPr>
          <p:cNvSpPr/>
          <p:nvPr/>
        </p:nvSpPr>
        <p:spPr>
          <a:xfrm>
            <a:off x="1810563" y="5326743"/>
            <a:ext cx="8570871" cy="88779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980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480</Words>
  <Application>Microsoft Macintosh PowerPoint</Application>
  <PresentationFormat>Widescreen</PresentationFormat>
  <Paragraphs>75</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Pitt</dc:creator>
  <cp:lastModifiedBy>Metcalfe, Vicky</cp:lastModifiedBy>
  <cp:revision>12</cp:revision>
  <dcterms:created xsi:type="dcterms:W3CDTF">2018-10-01T13:34:51Z</dcterms:created>
  <dcterms:modified xsi:type="dcterms:W3CDTF">2018-11-05T08:04:33Z</dcterms:modified>
</cp:coreProperties>
</file>